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A9A910-B756-462A-B07B-AAA76C93C874}">
  <a:tblStyle styleId="{BFA9A910-B756-462A-B07B-AAA76C93C87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0" Type="http://schemas.openxmlformats.org/officeDocument/2006/relationships/slide" Target="slides/slide4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Guion de Voz en Off (Copilot / Clipchamp):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"Bienvenidos a la presentación ejecutiva sobre la Estrategia de Transformación Digital 2026. En los próximos minutos, revisaremos cómo la adopción de inteligencia artificial y la modernización de nuestros canales digitales impulsan la eficiencia operativa y refuerzan la resiliencia del banco."</a:t>
            </a:r>
            <a:endParaRPr/>
          </a:p>
        </p:txBody>
      </p:sp>
      <p:sp>
        <p:nvSpPr>
          <p:cNvPr id="83" name="Google Shape;83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Guion de Voz en Off (Copilot / Clipchamp):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"Nuestra estrategia se apoya en tres pilares fundamentales. Primero, la integración de IA generativa ha reducido en un 35% los tiempos de aprobación crediticia. Segundo, los canales digitales experimentaron un aumento del 42% en uso móvil. Y tercero, la modernización en la nube ha recortado nuestros costos fijos de IT en un 22%."</a:t>
            </a:r>
            <a:endParaRPr/>
          </a:p>
        </p:txBody>
      </p:sp>
      <p:sp>
        <p:nvSpPr>
          <p:cNvPr id="89" name="Google Shape;89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Guion de Voz en Off (Copilot / Clipchamp):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"Para salvaguardar la confianza de nuestros clientes, la matriz de resiliencia establece controles rigurosos. Mantenemos cero brechas de seguridad mediante inteligencia predictiva, garantizamos el 100% de cumplimiento regulatorio y aseguramos una disponibilidad de plataforma del 99.99%."</a:t>
            </a:r>
            <a:endParaRPr/>
          </a:p>
        </p:txBody>
      </p:sp>
      <p:sp>
        <p:nvSpPr>
          <p:cNvPr id="98" name="Google Shape;98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Guion de Voz en Off (Copilot / Clipchamp):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"Nuestra hoja de ruta es clara: cerramos el año 2026 consolidando las herramientas de Copilot M365 en la alta dirección, iniciamos 2027 integrando modelos analíticos avanzados en créditos y alcanzaremos en el segundo trimestre la plena operabilidad cloud-native."</a:t>
            </a:r>
            <a:endParaRPr/>
          </a:p>
        </p:txBody>
      </p:sp>
      <p:sp>
        <p:nvSpPr>
          <p:cNvPr id="105" name="Google Shape;105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192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/>
        </p:nvSpPr>
        <p:spPr>
          <a:xfrm>
            <a:off x="914400" y="2011680"/>
            <a:ext cx="10362895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Estrategia de Transformación Digital Bancaria 2026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D97706"/>
                </a:solidFill>
                <a:latin typeface="Arial"/>
                <a:ea typeface="Arial"/>
                <a:cs typeface="Arial"/>
                <a:sym typeface="Arial"/>
              </a:rPr>
              <a:t>Presentación Ejecutiva para Generación de Video Narrado con Microsoft Copilot | COO Office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731520" y="548640"/>
            <a:ext cx="1072865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Tres pilares aceleran la eficiencia operativa y la captura de valor digital</a:t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731520" y="1645920"/>
            <a:ext cx="3328416" cy="4114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0284C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2743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1. Automatización e IA Generativa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Reducción del 35% en tiempos de procesamiento de créditos y atención automatizada de consultas nivel 1.</a:t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4425696" y="1645920"/>
            <a:ext cx="3328416" cy="4114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0284C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2743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2. Canales Digitales Omnicanal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Crecimiento del 42% en adopción de la App Bancaria Móvil con una tasa de satisfacción (NPS) de 78 puntos.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8119872" y="1645920"/>
            <a:ext cx="3328416" cy="4114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9050">
            <a:solidFill>
              <a:srgbClr val="0284C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2743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3. Modernización del Core Cloud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Migración del 60% de cargas no críticas a la nube híbrida, reduciendo costos de infraestructura en un 22%.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/>
        </p:nvSpPr>
        <p:spPr>
          <a:xfrm>
            <a:off x="731520" y="548640"/>
            <a:ext cx="1072865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La matriz de riesgos asegura la continuidad del negocio y el cumplimiento normativo</a:t>
            </a:r>
            <a:endParaRPr/>
          </a:p>
        </p:txBody>
      </p:sp>
      <p:graphicFrame>
        <p:nvGraphicFramePr>
          <p:cNvPr id="101" name="Google Shape;101;p15"/>
          <p:cNvGraphicFramePr/>
          <p:nvPr/>
        </p:nvGraphicFramePr>
        <p:xfrm>
          <a:off x="731520" y="16459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{BFA9A910-B756-462A-B07B-AAA76C93C874}</a:tableStyleId>
              </a:tblPr>
              <a:tblGrid>
                <a:gridCol w="2926075"/>
                <a:gridCol w="4114800"/>
                <a:gridCol w="3687775"/>
              </a:tblGrid>
              <a:tr h="1028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Dominio de Riesgo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A192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Estrategia de Mitigación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A192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rgbClr val="FFFFFF"/>
                          </a:solidFill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KPI / Métrica de Control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0A192F"/>
                    </a:soli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Ciberseguridad y Fraude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Monitoreo con modelos predictivos de conducta y MFA obligatorio.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brechas de datos; 99.8% detección de fraudes.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Cumplimiento Regulatorio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Auditoría automatizada de algoritmos de decisión financiera.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100% cumplimiento de normativas locales.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EEF2F6"/>
                    </a:solidFill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Resiliencia Operativa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Arquitectura multi-región con redundancia en tiempo real.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cap="none" strike="noStrike">
                          <a:solidFill>
                            <a:srgbClr val="1E293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Disponibilidad del servicio de 99.99%.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9FA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/>
        </p:nvSpPr>
        <p:spPr>
          <a:xfrm>
            <a:off x="731520" y="548640"/>
            <a:ext cx="10728655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0" u="none" cap="none" strike="noStrike">
                <a:solidFill>
                  <a:srgbClr val="1E293B"/>
                </a:solidFill>
                <a:latin typeface="Georgia"/>
                <a:ea typeface="Georgia"/>
                <a:cs typeface="Georgia"/>
                <a:sym typeface="Georgia"/>
              </a:rPr>
              <a:t>La hoja de ruta contempla 3 fases hacia la consolidación digital en 2027</a:t>
            </a:r>
            <a:endParaRPr/>
          </a:p>
        </p:txBody>
      </p:sp>
      <p:sp>
        <p:nvSpPr>
          <p:cNvPr id="108" name="Google Shape;108;p16"/>
          <p:cNvSpPr/>
          <p:nvPr/>
        </p:nvSpPr>
        <p:spPr>
          <a:xfrm>
            <a:off x="731520" y="1828800"/>
            <a:ext cx="3328416" cy="38404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D9770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Fase 1: Q4 2026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Despliegue de Copilot M365 en áreas directivas y entrenamiento directivo.</a:t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4425696" y="1828800"/>
            <a:ext cx="3328416" cy="38404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D9770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Fase 2: Q1 2027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Integración de modelos predictivos en evaluación de crédito corporativo.</a:t>
            </a: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8119872" y="1828800"/>
            <a:ext cx="3328416" cy="38404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D9770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228600" spcFirstLastPara="1" rIns="228600" wrap="square" tIns="2743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A192F"/>
                </a:solidFill>
                <a:latin typeface="Georgia"/>
                <a:ea typeface="Georgia"/>
                <a:cs typeface="Georgia"/>
                <a:sym typeface="Georgia"/>
              </a:rPr>
              <a:t>Fase 3: Q2 2027</a:t>
            </a:r>
            <a:endParaRPr/>
          </a:p>
          <a:p>
            <a:pPr indent="0" lvl="0" marL="0" marR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Arial"/>
                <a:ea typeface="Arial"/>
                <a:cs typeface="Arial"/>
                <a:sym typeface="Arial"/>
              </a:rPr>
              <a:t>Lanzamiento de la plataforma 100% cloud-native para banca de empresas.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