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6858000" cx="121916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E38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914400" y="2011680"/>
            <a:ext cx="10362895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C59B27"/>
                </a:solidFill>
                <a:latin typeface="Georgia"/>
                <a:ea typeface="Georgia"/>
                <a:cs typeface="Georgia"/>
                <a:sym typeface="Georgia"/>
              </a:rPr>
              <a:t>PROYECTO NEXTGEN: TESIS DE ADQUISICIÓN M&amp;A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Evaluación Estratégica para el Consejo de Administración | Banco Regional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11E38"/>
                </a:solidFill>
                <a:latin typeface="Georgia"/>
                <a:ea typeface="Georgia"/>
                <a:cs typeface="Georgia"/>
                <a:sym typeface="Georgia"/>
              </a:rPr>
              <a:t>FinTech NextGen aporta $45M en volumen transaccional y 120k usuarios activos</a:t>
            </a:r>
            <a:endParaRPr/>
          </a:p>
        </p:txBody>
      </p:sp>
      <p:sp>
        <p:nvSpPr>
          <p:cNvPr id="91" name="Google Shape;91;p14"/>
          <p:cNvSpPr/>
          <p:nvPr/>
        </p:nvSpPr>
        <p:spPr>
          <a:xfrm>
            <a:off x="731520" y="2011680"/>
            <a:ext cx="3291840" cy="2926080"/>
          </a:xfrm>
          <a:prstGeom prst="roundRect">
            <a:avLst>
              <a:gd fmla="val 16667" name="adj"/>
            </a:avLst>
          </a:prstGeom>
          <a:solidFill>
            <a:srgbClr val="EEF2F6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111E38"/>
                </a:solidFill>
                <a:latin typeface="Calibri"/>
                <a:ea typeface="Calibri"/>
                <a:cs typeface="Calibri"/>
                <a:sym typeface="Calibri"/>
              </a:rPr>
              <a:t>Valoración Estimada (EV)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C59B27"/>
                </a:solidFill>
                <a:latin typeface="Calibri"/>
                <a:ea typeface="Calibri"/>
                <a:cs typeface="Calibri"/>
                <a:sym typeface="Calibri"/>
              </a:rPr>
              <a:t>$28.5M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Múltiplo 3.2x Revenue</a:t>
            </a:r>
            <a:endParaRPr/>
          </a:p>
        </p:txBody>
      </p:sp>
      <p:sp>
        <p:nvSpPr>
          <p:cNvPr id="92" name="Google Shape;92;p14"/>
          <p:cNvSpPr/>
          <p:nvPr/>
        </p:nvSpPr>
        <p:spPr>
          <a:xfrm>
            <a:off x="4389120" y="2011680"/>
            <a:ext cx="3291840" cy="2926080"/>
          </a:xfrm>
          <a:prstGeom prst="roundRect">
            <a:avLst>
              <a:gd fmla="val 16667" name="adj"/>
            </a:avLst>
          </a:prstGeom>
          <a:solidFill>
            <a:srgbClr val="EEF2F6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111E38"/>
                </a:solidFill>
                <a:latin typeface="Calibri"/>
                <a:ea typeface="Calibri"/>
                <a:cs typeface="Calibri"/>
                <a:sym typeface="Calibri"/>
              </a:rPr>
              <a:t>Usuarios Activos (MAU)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C59B27"/>
                </a:solidFill>
                <a:latin typeface="Calibri"/>
                <a:ea typeface="Calibri"/>
                <a:cs typeface="Calibri"/>
                <a:sym typeface="Calibri"/>
              </a:rPr>
              <a:t>120,000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Crecimiento +45% YoY</a:t>
            </a:r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8046720" y="2011680"/>
            <a:ext cx="3291840" cy="2926080"/>
          </a:xfrm>
          <a:prstGeom prst="roundRect">
            <a:avLst>
              <a:gd fmla="val 16667" name="adj"/>
            </a:avLst>
          </a:prstGeom>
          <a:solidFill>
            <a:srgbClr val="EEF2F6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111E38"/>
                </a:solidFill>
                <a:latin typeface="Calibri"/>
                <a:ea typeface="Calibri"/>
                <a:cs typeface="Calibri"/>
                <a:sym typeface="Calibri"/>
              </a:rPr>
              <a:t>Sinergias de Costos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C59B27"/>
                </a:solidFill>
                <a:latin typeface="Calibri"/>
                <a:ea typeface="Calibri"/>
                <a:cs typeface="Calibri"/>
                <a:sym typeface="Calibri"/>
              </a:rPr>
              <a:t>$4.2M / año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Consolidación de infraestructura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11E38"/>
                </a:solidFill>
                <a:latin typeface="Georgia"/>
                <a:ea typeface="Georgia"/>
                <a:cs typeface="Georgia"/>
                <a:sym typeface="Georgia"/>
              </a:rPr>
              <a:t>Plan de Integración en 3 Fases alcanzará el punto de equilibrio en 14 meses</a:t>
            </a:r>
            <a:endParaRPr/>
          </a:p>
        </p:txBody>
      </p:sp>
      <p:sp>
        <p:nvSpPr>
          <p:cNvPr id="99" name="Google Shape;99;p15"/>
          <p:cNvSpPr/>
          <p:nvPr/>
        </p:nvSpPr>
        <p:spPr>
          <a:xfrm>
            <a:off x="731520" y="2011680"/>
            <a:ext cx="3291840" cy="2926080"/>
          </a:xfrm>
          <a:prstGeom prst="rect">
            <a:avLst/>
          </a:prstGeom>
          <a:solidFill>
            <a:srgbClr val="EEF2F6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1E38"/>
                </a:solidFill>
                <a:latin typeface="Calibri"/>
                <a:ea typeface="Calibri"/>
                <a:cs typeface="Calibri"/>
                <a:sym typeface="Calibri"/>
              </a:rPr>
              <a:t>Fase 1: Due Diligence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Meses 1 - 3</a:t>
            </a:r>
            <a:br>
              <a:rPr b="0" i="0" lang="en-US" sz="14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Cierre legal, auditoría técnica y aprobación regulatoria.</a:t>
            </a:r>
            <a:endParaRPr/>
          </a:p>
        </p:txBody>
      </p:sp>
      <p:sp>
        <p:nvSpPr>
          <p:cNvPr id="100" name="Google Shape;100;p15"/>
          <p:cNvSpPr/>
          <p:nvPr/>
        </p:nvSpPr>
        <p:spPr>
          <a:xfrm>
            <a:off x="4389120" y="2011680"/>
            <a:ext cx="3291840" cy="2926080"/>
          </a:xfrm>
          <a:prstGeom prst="rect">
            <a:avLst/>
          </a:prstGeom>
          <a:solidFill>
            <a:srgbClr val="111E38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C59B27"/>
                </a:solidFill>
                <a:latin typeface="Calibri"/>
                <a:ea typeface="Calibri"/>
                <a:cs typeface="Calibri"/>
                <a:sym typeface="Calibri"/>
              </a:rPr>
              <a:t>Fase 2: Migración Core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Meses 4 - 8</a:t>
            </a:r>
            <a:b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Integración de API bancaria y unificación de base de clientes.</a:t>
            </a:r>
            <a:endParaRPr/>
          </a:p>
        </p:txBody>
      </p:sp>
      <p:sp>
        <p:nvSpPr>
          <p:cNvPr id="101" name="Google Shape;101;p15"/>
          <p:cNvSpPr/>
          <p:nvPr/>
        </p:nvSpPr>
        <p:spPr>
          <a:xfrm>
            <a:off x="8046720" y="2011680"/>
            <a:ext cx="3291840" cy="2926080"/>
          </a:xfrm>
          <a:prstGeom prst="rect">
            <a:avLst/>
          </a:prstGeom>
          <a:solidFill>
            <a:srgbClr val="EEF2F6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1E38"/>
                </a:solidFill>
                <a:latin typeface="Calibri"/>
                <a:ea typeface="Calibri"/>
                <a:cs typeface="Calibri"/>
                <a:sym typeface="Calibri"/>
              </a:rPr>
              <a:t>Fase 3: Escalamiento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Meses 9 - 14</a:t>
            </a:r>
            <a:br>
              <a:rPr b="0" i="0" lang="en-US" sz="14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Lanzamiento de nuevos productos de crédito digital.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